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32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DA7F4A-3F47-4757-B84A-E94986A2E34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D850C6B-8A66-4703-AD8A-99BDADDD266D}" type="parTrans" cxnId="{DF4D9C0D-E0DB-40E2-B007-88DDA08D58E2}">
      <dgm:prSet/>
      <dgm:spPr/>
      <dgm:t>
        <a:bodyPr/>
        <a:lstStyle/>
        <a:p>
          <a:endParaRPr lang="en-US"/>
        </a:p>
      </dgm:t>
    </dgm:pt>
    <dgm:pt modelId="{7B27533B-E406-46E2-A49B-5C3CA2556F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600" dirty="0"/>
            <a:t>A state-of-the-art system which can be used to detect any emergency and reduce it accordingly.</a:t>
          </a:r>
          <a:endParaRPr lang="en-US" sz="1600" dirty="0"/>
        </a:p>
      </dgm:t>
    </dgm:pt>
    <dgm:pt modelId="{663EA0C5-675F-4FFE-BDBF-16AE777B6E86}" type="sibTrans" cxnId="{DF4D9C0D-E0DB-40E2-B007-88DDA08D58E2}">
      <dgm:prSet/>
      <dgm:spPr/>
      <dgm:t>
        <a:bodyPr/>
        <a:lstStyle/>
        <a:p>
          <a:endParaRPr lang="en-US"/>
        </a:p>
      </dgm:t>
    </dgm:pt>
    <dgm:pt modelId="{79FF2C0F-E303-45CC-B89A-206B33A598C8}" type="parTrans" cxnId="{B94BFABA-A77E-4C98-90EA-813A85715536}">
      <dgm:prSet/>
      <dgm:spPr/>
      <dgm:t>
        <a:bodyPr/>
        <a:lstStyle/>
        <a:p>
          <a:endParaRPr lang="en-US"/>
        </a:p>
      </dgm:t>
    </dgm:pt>
    <dgm:pt modelId="{CAFC2335-9362-4270-8391-824E464693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To be Implemented on Traffic Signals </a:t>
          </a:r>
          <a:endParaRPr lang="en-US"/>
        </a:p>
      </dgm:t>
    </dgm:pt>
    <dgm:pt modelId="{554DE73F-6448-4C00-BB44-271394297BE8}" type="sibTrans" cxnId="{B94BFABA-A77E-4C98-90EA-813A85715536}">
      <dgm:prSet/>
      <dgm:spPr/>
      <dgm:t>
        <a:bodyPr/>
        <a:lstStyle/>
        <a:p>
          <a:endParaRPr lang="en-US"/>
        </a:p>
      </dgm:t>
    </dgm:pt>
    <dgm:pt modelId="{D8724379-1489-4921-A756-EE48C9D4041E}" type="parTrans" cxnId="{B6FED721-4EB1-4486-A2B8-2AF8C4F8069A}">
      <dgm:prSet/>
      <dgm:spPr/>
      <dgm:t>
        <a:bodyPr/>
        <a:lstStyle/>
        <a:p>
          <a:endParaRPr lang="en-US"/>
        </a:p>
      </dgm:t>
    </dgm:pt>
    <dgm:pt modelId="{293ACBD1-12E3-4CAA-9283-2348212E98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Available on the get-go</a:t>
          </a:r>
          <a:endParaRPr lang="en-US"/>
        </a:p>
      </dgm:t>
    </dgm:pt>
    <dgm:pt modelId="{7670141D-B50F-4C6E-AFC3-9FF4EA32DF5D}" type="sibTrans" cxnId="{B6FED721-4EB1-4486-A2B8-2AF8C4F8069A}">
      <dgm:prSet/>
      <dgm:spPr/>
      <dgm:t>
        <a:bodyPr/>
        <a:lstStyle/>
        <a:p>
          <a:endParaRPr lang="en-US"/>
        </a:p>
      </dgm:t>
    </dgm:pt>
    <dgm:pt modelId="{72C5A41F-E5D8-4E4C-BD52-B039B7AB9E42}" type="parTrans" cxnId="{7710C01C-2E54-448B-943E-F9EF8A5A5535}">
      <dgm:prSet/>
      <dgm:spPr/>
      <dgm:t>
        <a:bodyPr/>
        <a:lstStyle/>
        <a:p>
          <a:endParaRPr lang="en-US"/>
        </a:p>
      </dgm:t>
    </dgm:pt>
    <dgm:pt modelId="{D421523C-1B3B-4EB0-BB31-246D07CA84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Fully automated system </a:t>
          </a:r>
          <a:endParaRPr lang="en-US"/>
        </a:p>
      </dgm:t>
    </dgm:pt>
    <dgm:pt modelId="{05F7A395-0602-4109-855E-ECD1843DFED5}" type="sibTrans" cxnId="{7710C01C-2E54-448B-943E-F9EF8A5A5535}">
      <dgm:prSet/>
      <dgm:spPr/>
      <dgm:t>
        <a:bodyPr/>
        <a:lstStyle/>
        <a:p>
          <a:endParaRPr lang="en-US"/>
        </a:p>
      </dgm:t>
    </dgm:pt>
    <dgm:pt modelId="{F6382C93-97DC-45BF-B4D6-978C87047194}" type="pres">
      <dgm:prSet presAssocID="{A5DA7F4A-3F47-4757-B84A-E94986A2E345}" presName="root" presStyleCnt="0">
        <dgm:presLayoutVars>
          <dgm:dir/>
          <dgm:resizeHandles val="exact"/>
        </dgm:presLayoutVars>
      </dgm:prSet>
      <dgm:spPr/>
    </dgm:pt>
    <dgm:pt modelId="{00EBCEF7-922B-48FF-B452-AA2FA90C382D}" type="pres">
      <dgm:prSet presAssocID="{7B27533B-E406-46E2-A49B-5C3CA2556FAE}" presName="compNode" presStyleCnt="0"/>
      <dgm:spPr/>
    </dgm:pt>
    <dgm:pt modelId="{6DE419F1-A958-410E-B8AC-98EC4B101094}" type="pres">
      <dgm:prSet presAssocID="{7B27533B-E406-46E2-A49B-5C3CA2556FA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F031F0E-CE01-4060-A46F-7FD99BBAF812}" type="pres">
      <dgm:prSet presAssocID="{7B27533B-E406-46E2-A49B-5C3CA2556F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9C1F24CC-4AEA-4F2E-86B4-22CF54977934}" type="pres">
      <dgm:prSet presAssocID="{7B27533B-E406-46E2-A49B-5C3CA2556FAE}" presName="spaceRect" presStyleCnt="0"/>
      <dgm:spPr/>
    </dgm:pt>
    <dgm:pt modelId="{CA4B4537-4A55-4277-B4AF-A69D4CCBD130}" type="pres">
      <dgm:prSet presAssocID="{7B27533B-E406-46E2-A49B-5C3CA2556FAE}" presName="textRect" presStyleLbl="revTx" presStyleIdx="0" presStyleCnt="4">
        <dgm:presLayoutVars>
          <dgm:chMax val="1"/>
          <dgm:chPref val="1"/>
        </dgm:presLayoutVars>
      </dgm:prSet>
      <dgm:spPr/>
    </dgm:pt>
    <dgm:pt modelId="{540AB72B-B6DC-440C-9510-6DF3915EB958}" type="pres">
      <dgm:prSet presAssocID="{663EA0C5-675F-4FFE-BDBF-16AE777B6E86}" presName="sibTrans" presStyleCnt="0"/>
      <dgm:spPr/>
    </dgm:pt>
    <dgm:pt modelId="{F15D08B6-889C-42CB-AC71-1392A4C89A8A}" type="pres">
      <dgm:prSet presAssocID="{CAFC2335-9362-4270-8391-824E4646937E}" presName="compNode" presStyleCnt="0"/>
      <dgm:spPr/>
    </dgm:pt>
    <dgm:pt modelId="{7542C1AA-3613-4ACE-B0E7-DD0F274C63FA}" type="pres">
      <dgm:prSet presAssocID="{CAFC2335-9362-4270-8391-824E4646937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DBE4751-BFFD-4634-9A35-9A4E84D3B9D3}" type="pres">
      <dgm:prSet presAssocID="{CAFC2335-9362-4270-8391-824E464693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6E4D33A7-B779-479E-9C23-421DA2EB12AB}" type="pres">
      <dgm:prSet presAssocID="{CAFC2335-9362-4270-8391-824E4646937E}" presName="spaceRect" presStyleCnt="0"/>
      <dgm:spPr/>
    </dgm:pt>
    <dgm:pt modelId="{1650A950-C286-4E71-97DE-F749E95CC0AE}" type="pres">
      <dgm:prSet presAssocID="{CAFC2335-9362-4270-8391-824E4646937E}" presName="textRect" presStyleLbl="revTx" presStyleIdx="1" presStyleCnt="4">
        <dgm:presLayoutVars>
          <dgm:chMax val="1"/>
          <dgm:chPref val="1"/>
        </dgm:presLayoutVars>
      </dgm:prSet>
      <dgm:spPr/>
    </dgm:pt>
    <dgm:pt modelId="{E9B25C09-B1B3-441D-95FF-3B7000FA225F}" type="pres">
      <dgm:prSet presAssocID="{554DE73F-6448-4C00-BB44-271394297BE8}" presName="sibTrans" presStyleCnt="0"/>
      <dgm:spPr/>
    </dgm:pt>
    <dgm:pt modelId="{84BFB642-D102-42ED-861D-5E483D10DB1F}" type="pres">
      <dgm:prSet presAssocID="{293ACBD1-12E3-4CAA-9283-2348212E9893}" presName="compNode" presStyleCnt="0"/>
      <dgm:spPr/>
    </dgm:pt>
    <dgm:pt modelId="{74F8ECE3-FD78-421D-AA9D-E2EF98140A56}" type="pres">
      <dgm:prSet presAssocID="{293ACBD1-12E3-4CAA-9283-2348212E9893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1DCCACF-0B81-4AC2-9196-0A71FC01F025}" type="pres">
      <dgm:prSet presAssocID="{293ACBD1-12E3-4CAA-9283-2348212E98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CA67ECF9-397C-4617-83EE-8A867FF3ACB4}" type="pres">
      <dgm:prSet presAssocID="{293ACBD1-12E3-4CAA-9283-2348212E9893}" presName="spaceRect" presStyleCnt="0"/>
      <dgm:spPr/>
    </dgm:pt>
    <dgm:pt modelId="{6941457F-B44B-4ABD-8229-78E026580E3F}" type="pres">
      <dgm:prSet presAssocID="{293ACBD1-12E3-4CAA-9283-2348212E9893}" presName="textRect" presStyleLbl="revTx" presStyleIdx="2" presStyleCnt="4">
        <dgm:presLayoutVars>
          <dgm:chMax val="1"/>
          <dgm:chPref val="1"/>
        </dgm:presLayoutVars>
      </dgm:prSet>
      <dgm:spPr/>
    </dgm:pt>
    <dgm:pt modelId="{6560A7ED-521A-4828-981C-162A97B7C2D9}" type="pres">
      <dgm:prSet presAssocID="{7670141D-B50F-4C6E-AFC3-9FF4EA32DF5D}" presName="sibTrans" presStyleCnt="0"/>
      <dgm:spPr/>
    </dgm:pt>
    <dgm:pt modelId="{4A28D80F-CACB-4F2E-BF15-CCED18AC076E}" type="pres">
      <dgm:prSet presAssocID="{D421523C-1B3B-4EB0-BB31-246D07CA8453}" presName="compNode" presStyleCnt="0"/>
      <dgm:spPr/>
    </dgm:pt>
    <dgm:pt modelId="{5901F1DD-685E-4244-984D-5A2DD63A6038}" type="pres">
      <dgm:prSet presAssocID="{D421523C-1B3B-4EB0-BB31-246D07CA8453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9BF1A76-BF26-4FF8-8053-C318D6CE8C43}" type="pres">
      <dgm:prSet presAssocID="{D421523C-1B3B-4EB0-BB31-246D07CA845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96853A2-2468-4618-AAD2-E191B410360E}" type="pres">
      <dgm:prSet presAssocID="{D421523C-1B3B-4EB0-BB31-246D07CA8453}" presName="spaceRect" presStyleCnt="0"/>
      <dgm:spPr/>
    </dgm:pt>
    <dgm:pt modelId="{1356E055-D3A6-479D-B1C5-9C0F37252B99}" type="pres">
      <dgm:prSet presAssocID="{D421523C-1B3B-4EB0-BB31-246D07CA845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F4D9C0D-E0DB-40E2-B007-88DDA08D58E2}" srcId="{A5DA7F4A-3F47-4757-B84A-E94986A2E345}" destId="{7B27533B-E406-46E2-A49B-5C3CA2556FAE}" srcOrd="0" destOrd="0" parTransId="{1D850C6B-8A66-4703-AD8A-99BDADDD266D}" sibTransId="{663EA0C5-675F-4FFE-BDBF-16AE777B6E86}"/>
    <dgm:cxn modelId="{7710C01C-2E54-448B-943E-F9EF8A5A5535}" srcId="{A5DA7F4A-3F47-4757-B84A-E94986A2E345}" destId="{D421523C-1B3B-4EB0-BB31-246D07CA8453}" srcOrd="3" destOrd="0" parTransId="{72C5A41F-E5D8-4E4C-BD52-B039B7AB9E42}" sibTransId="{05F7A395-0602-4109-855E-ECD1843DFED5}"/>
    <dgm:cxn modelId="{B6FED721-4EB1-4486-A2B8-2AF8C4F8069A}" srcId="{A5DA7F4A-3F47-4757-B84A-E94986A2E345}" destId="{293ACBD1-12E3-4CAA-9283-2348212E9893}" srcOrd="2" destOrd="0" parTransId="{D8724379-1489-4921-A756-EE48C9D4041E}" sibTransId="{7670141D-B50F-4C6E-AFC3-9FF4EA32DF5D}"/>
    <dgm:cxn modelId="{D0BF5226-FD5E-4B2E-BC20-E34E56FB6BD1}" type="presOf" srcId="{7B27533B-E406-46E2-A49B-5C3CA2556FAE}" destId="{CA4B4537-4A55-4277-B4AF-A69D4CCBD130}" srcOrd="0" destOrd="0" presId="urn:microsoft.com/office/officeart/2018/5/layout/IconLeafLabelList"/>
    <dgm:cxn modelId="{5F33E33B-E36D-4DA0-ADC1-45170DA9B5A9}" type="presOf" srcId="{A5DA7F4A-3F47-4757-B84A-E94986A2E345}" destId="{F6382C93-97DC-45BF-B4D6-978C87047194}" srcOrd="0" destOrd="0" presId="urn:microsoft.com/office/officeart/2018/5/layout/IconLeafLabelList"/>
    <dgm:cxn modelId="{3273F08F-40B7-4339-8195-9525D153D567}" type="presOf" srcId="{CAFC2335-9362-4270-8391-824E4646937E}" destId="{1650A950-C286-4E71-97DE-F749E95CC0AE}" srcOrd="0" destOrd="0" presId="urn:microsoft.com/office/officeart/2018/5/layout/IconLeafLabelList"/>
    <dgm:cxn modelId="{21F5059F-10F0-4E5D-A035-28AF43285B26}" type="presOf" srcId="{D421523C-1B3B-4EB0-BB31-246D07CA8453}" destId="{1356E055-D3A6-479D-B1C5-9C0F37252B99}" srcOrd="0" destOrd="0" presId="urn:microsoft.com/office/officeart/2018/5/layout/IconLeafLabelList"/>
    <dgm:cxn modelId="{B94BFABA-A77E-4C98-90EA-813A85715536}" srcId="{A5DA7F4A-3F47-4757-B84A-E94986A2E345}" destId="{CAFC2335-9362-4270-8391-824E4646937E}" srcOrd="1" destOrd="0" parTransId="{79FF2C0F-E303-45CC-B89A-206B33A598C8}" sibTransId="{554DE73F-6448-4C00-BB44-271394297BE8}"/>
    <dgm:cxn modelId="{8C6138D3-D897-4ECF-922A-7F203119054F}" type="presOf" srcId="{293ACBD1-12E3-4CAA-9283-2348212E9893}" destId="{6941457F-B44B-4ABD-8229-78E026580E3F}" srcOrd="0" destOrd="0" presId="urn:microsoft.com/office/officeart/2018/5/layout/IconLeafLabelList"/>
    <dgm:cxn modelId="{BF464752-4FC4-4BE2-AA96-8F52866F48D2}" type="presParOf" srcId="{F6382C93-97DC-45BF-B4D6-978C87047194}" destId="{00EBCEF7-922B-48FF-B452-AA2FA90C382D}" srcOrd="0" destOrd="0" presId="urn:microsoft.com/office/officeart/2018/5/layout/IconLeafLabelList"/>
    <dgm:cxn modelId="{66AB33F0-D281-418F-B4D0-1BA61344DE12}" type="presParOf" srcId="{00EBCEF7-922B-48FF-B452-AA2FA90C382D}" destId="{6DE419F1-A958-410E-B8AC-98EC4B101094}" srcOrd="0" destOrd="0" presId="urn:microsoft.com/office/officeart/2018/5/layout/IconLeafLabelList"/>
    <dgm:cxn modelId="{F39DE73B-E954-4C38-9E7D-0101CAB9A787}" type="presParOf" srcId="{00EBCEF7-922B-48FF-B452-AA2FA90C382D}" destId="{FF031F0E-CE01-4060-A46F-7FD99BBAF812}" srcOrd="1" destOrd="0" presId="urn:microsoft.com/office/officeart/2018/5/layout/IconLeafLabelList"/>
    <dgm:cxn modelId="{AEA1D45F-1CA7-4D56-B766-AD5F712C1E09}" type="presParOf" srcId="{00EBCEF7-922B-48FF-B452-AA2FA90C382D}" destId="{9C1F24CC-4AEA-4F2E-86B4-22CF54977934}" srcOrd="2" destOrd="0" presId="urn:microsoft.com/office/officeart/2018/5/layout/IconLeafLabelList"/>
    <dgm:cxn modelId="{C5BC0A89-2D51-47EA-BEA0-4DEE249DD1BF}" type="presParOf" srcId="{00EBCEF7-922B-48FF-B452-AA2FA90C382D}" destId="{CA4B4537-4A55-4277-B4AF-A69D4CCBD130}" srcOrd="3" destOrd="0" presId="urn:microsoft.com/office/officeart/2018/5/layout/IconLeafLabelList"/>
    <dgm:cxn modelId="{F48224FB-4CD6-4026-AE74-0DF70DC44827}" type="presParOf" srcId="{F6382C93-97DC-45BF-B4D6-978C87047194}" destId="{540AB72B-B6DC-440C-9510-6DF3915EB958}" srcOrd="1" destOrd="0" presId="urn:microsoft.com/office/officeart/2018/5/layout/IconLeafLabelList"/>
    <dgm:cxn modelId="{73028569-7579-41ED-A73C-55A1EEAAE4B8}" type="presParOf" srcId="{F6382C93-97DC-45BF-B4D6-978C87047194}" destId="{F15D08B6-889C-42CB-AC71-1392A4C89A8A}" srcOrd="2" destOrd="0" presId="urn:microsoft.com/office/officeart/2018/5/layout/IconLeafLabelList"/>
    <dgm:cxn modelId="{F3DB85F8-A508-4F0E-B731-A45BBACF807E}" type="presParOf" srcId="{F15D08B6-889C-42CB-AC71-1392A4C89A8A}" destId="{7542C1AA-3613-4ACE-B0E7-DD0F274C63FA}" srcOrd="0" destOrd="0" presId="urn:microsoft.com/office/officeart/2018/5/layout/IconLeafLabelList"/>
    <dgm:cxn modelId="{C66158E0-F3EA-4079-9595-B4B5C8C56AEB}" type="presParOf" srcId="{F15D08B6-889C-42CB-AC71-1392A4C89A8A}" destId="{4DBE4751-BFFD-4634-9A35-9A4E84D3B9D3}" srcOrd="1" destOrd="0" presId="urn:microsoft.com/office/officeart/2018/5/layout/IconLeafLabelList"/>
    <dgm:cxn modelId="{FF92B6EF-7104-4D49-8E0B-E82637FCC17B}" type="presParOf" srcId="{F15D08B6-889C-42CB-AC71-1392A4C89A8A}" destId="{6E4D33A7-B779-479E-9C23-421DA2EB12AB}" srcOrd="2" destOrd="0" presId="urn:microsoft.com/office/officeart/2018/5/layout/IconLeafLabelList"/>
    <dgm:cxn modelId="{5DABA8BF-812A-4199-B27D-8B5677111C09}" type="presParOf" srcId="{F15D08B6-889C-42CB-AC71-1392A4C89A8A}" destId="{1650A950-C286-4E71-97DE-F749E95CC0AE}" srcOrd="3" destOrd="0" presId="urn:microsoft.com/office/officeart/2018/5/layout/IconLeafLabelList"/>
    <dgm:cxn modelId="{ED69C7E2-5BD3-4CDE-AE71-55AB811129C6}" type="presParOf" srcId="{F6382C93-97DC-45BF-B4D6-978C87047194}" destId="{E9B25C09-B1B3-441D-95FF-3B7000FA225F}" srcOrd="3" destOrd="0" presId="urn:microsoft.com/office/officeart/2018/5/layout/IconLeafLabelList"/>
    <dgm:cxn modelId="{95779160-2279-4BF0-8A1D-20D96376A25A}" type="presParOf" srcId="{F6382C93-97DC-45BF-B4D6-978C87047194}" destId="{84BFB642-D102-42ED-861D-5E483D10DB1F}" srcOrd="4" destOrd="0" presId="urn:microsoft.com/office/officeart/2018/5/layout/IconLeafLabelList"/>
    <dgm:cxn modelId="{2F14240A-80AE-4FC8-A6C9-397CC43B8C06}" type="presParOf" srcId="{84BFB642-D102-42ED-861D-5E483D10DB1F}" destId="{74F8ECE3-FD78-421D-AA9D-E2EF98140A56}" srcOrd="0" destOrd="0" presId="urn:microsoft.com/office/officeart/2018/5/layout/IconLeafLabelList"/>
    <dgm:cxn modelId="{0B72F6BC-6E0E-4C12-9B2E-C84E1ACE8052}" type="presParOf" srcId="{84BFB642-D102-42ED-861D-5E483D10DB1F}" destId="{F1DCCACF-0B81-4AC2-9196-0A71FC01F025}" srcOrd="1" destOrd="0" presId="urn:microsoft.com/office/officeart/2018/5/layout/IconLeafLabelList"/>
    <dgm:cxn modelId="{2E83CC11-B247-448C-94E7-B7A06337FFDB}" type="presParOf" srcId="{84BFB642-D102-42ED-861D-5E483D10DB1F}" destId="{CA67ECF9-397C-4617-83EE-8A867FF3ACB4}" srcOrd="2" destOrd="0" presId="urn:microsoft.com/office/officeart/2018/5/layout/IconLeafLabelList"/>
    <dgm:cxn modelId="{313236E4-4EB7-43D8-B3E3-93C9D088B423}" type="presParOf" srcId="{84BFB642-D102-42ED-861D-5E483D10DB1F}" destId="{6941457F-B44B-4ABD-8229-78E026580E3F}" srcOrd="3" destOrd="0" presId="urn:microsoft.com/office/officeart/2018/5/layout/IconLeafLabelList"/>
    <dgm:cxn modelId="{B9BBC941-1B6A-4676-B5FD-49A353FB4774}" type="presParOf" srcId="{F6382C93-97DC-45BF-B4D6-978C87047194}" destId="{6560A7ED-521A-4828-981C-162A97B7C2D9}" srcOrd="5" destOrd="0" presId="urn:microsoft.com/office/officeart/2018/5/layout/IconLeafLabelList"/>
    <dgm:cxn modelId="{37852DB7-73E3-4F87-BF8D-9B854E116974}" type="presParOf" srcId="{F6382C93-97DC-45BF-B4D6-978C87047194}" destId="{4A28D80F-CACB-4F2E-BF15-CCED18AC076E}" srcOrd="6" destOrd="0" presId="urn:microsoft.com/office/officeart/2018/5/layout/IconLeafLabelList"/>
    <dgm:cxn modelId="{94E1959C-31E4-4BED-ADE1-019EF81C53CB}" type="presParOf" srcId="{4A28D80F-CACB-4F2E-BF15-CCED18AC076E}" destId="{5901F1DD-685E-4244-984D-5A2DD63A6038}" srcOrd="0" destOrd="0" presId="urn:microsoft.com/office/officeart/2018/5/layout/IconLeafLabelList"/>
    <dgm:cxn modelId="{4145A100-5770-4BA6-BB98-764F48766EDD}" type="presParOf" srcId="{4A28D80F-CACB-4F2E-BF15-CCED18AC076E}" destId="{39BF1A76-BF26-4FF8-8053-C318D6CE8C43}" srcOrd="1" destOrd="0" presId="urn:microsoft.com/office/officeart/2018/5/layout/IconLeafLabelList"/>
    <dgm:cxn modelId="{9184413F-2156-4F87-8D05-CB279DD089C2}" type="presParOf" srcId="{4A28D80F-CACB-4F2E-BF15-CCED18AC076E}" destId="{196853A2-2468-4618-AAD2-E191B410360E}" srcOrd="2" destOrd="0" presId="urn:microsoft.com/office/officeart/2018/5/layout/IconLeafLabelList"/>
    <dgm:cxn modelId="{83AEDDD7-95E3-440E-9017-7816EE2126B9}" type="presParOf" srcId="{4A28D80F-CACB-4F2E-BF15-CCED18AC076E}" destId="{1356E055-D3A6-479D-B1C5-9C0F37252B9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main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419F1-A958-410E-B8AC-98EC4B101094}">
      <dsp:nvSpPr>
        <dsp:cNvPr id="0" name=""/>
        <dsp:cNvSpPr/>
      </dsp:nvSpPr>
      <dsp:spPr>
        <a:xfrm>
          <a:off x="627280" y="199521"/>
          <a:ext cx="1452615" cy="145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31F0E-CE01-4060-A46F-7FD99BBAF812}">
      <dsp:nvSpPr>
        <dsp:cNvPr id="0" name=""/>
        <dsp:cNvSpPr/>
      </dsp:nvSpPr>
      <dsp:spPr>
        <a:xfrm>
          <a:off x="936854" y="509095"/>
          <a:ext cx="833467" cy="833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B4537-4A55-4277-B4AF-A69D4CCBD130}">
      <dsp:nvSpPr>
        <dsp:cNvPr id="0" name=""/>
        <dsp:cNvSpPr/>
      </dsp:nvSpPr>
      <dsp:spPr>
        <a:xfrm>
          <a:off x="162919" y="2104591"/>
          <a:ext cx="2381336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/>
            <a:t>A state-of-the-art system which can be used to detect any emergency and reduce it accordingly.</a:t>
          </a:r>
          <a:endParaRPr lang="en-US" sz="1600" kern="1200" dirty="0"/>
        </a:p>
      </dsp:txBody>
      <dsp:txXfrm>
        <a:off x="162919" y="2104591"/>
        <a:ext cx="2381336" cy="1485000"/>
      </dsp:txXfrm>
    </dsp:sp>
    <dsp:sp modelId="{7542C1AA-3613-4ACE-B0E7-DD0F274C63FA}">
      <dsp:nvSpPr>
        <dsp:cNvPr id="0" name=""/>
        <dsp:cNvSpPr/>
      </dsp:nvSpPr>
      <dsp:spPr>
        <a:xfrm>
          <a:off x="3425350" y="199521"/>
          <a:ext cx="1452615" cy="145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E4751-BFFD-4634-9A35-9A4E84D3B9D3}">
      <dsp:nvSpPr>
        <dsp:cNvPr id="0" name=""/>
        <dsp:cNvSpPr/>
      </dsp:nvSpPr>
      <dsp:spPr>
        <a:xfrm>
          <a:off x="3734924" y="509095"/>
          <a:ext cx="833467" cy="833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0A950-C286-4E71-97DE-F749E95CC0AE}">
      <dsp:nvSpPr>
        <dsp:cNvPr id="0" name=""/>
        <dsp:cNvSpPr/>
      </dsp:nvSpPr>
      <dsp:spPr>
        <a:xfrm>
          <a:off x="2960990" y="2104591"/>
          <a:ext cx="2381336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400" kern="1200"/>
            <a:t>To be Implemented on Traffic Signals </a:t>
          </a:r>
          <a:endParaRPr lang="en-US" sz="2400" kern="1200"/>
        </a:p>
      </dsp:txBody>
      <dsp:txXfrm>
        <a:off x="2960990" y="2104591"/>
        <a:ext cx="2381336" cy="1485000"/>
      </dsp:txXfrm>
    </dsp:sp>
    <dsp:sp modelId="{74F8ECE3-FD78-421D-AA9D-E2EF98140A56}">
      <dsp:nvSpPr>
        <dsp:cNvPr id="0" name=""/>
        <dsp:cNvSpPr/>
      </dsp:nvSpPr>
      <dsp:spPr>
        <a:xfrm>
          <a:off x="6223421" y="199521"/>
          <a:ext cx="1452615" cy="145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CCACF-0B81-4AC2-9196-0A71FC01F025}">
      <dsp:nvSpPr>
        <dsp:cNvPr id="0" name=""/>
        <dsp:cNvSpPr/>
      </dsp:nvSpPr>
      <dsp:spPr>
        <a:xfrm>
          <a:off x="6532995" y="509095"/>
          <a:ext cx="833467" cy="833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1457F-B44B-4ABD-8229-78E026580E3F}">
      <dsp:nvSpPr>
        <dsp:cNvPr id="0" name=""/>
        <dsp:cNvSpPr/>
      </dsp:nvSpPr>
      <dsp:spPr>
        <a:xfrm>
          <a:off x="5759060" y="2104591"/>
          <a:ext cx="2381336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400" kern="1200"/>
            <a:t>Available on the get-go</a:t>
          </a:r>
          <a:endParaRPr lang="en-US" sz="2400" kern="1200"/>
        </a:p>
      </dsp:txBody>
      <dsp:txXfrm>
        <a:off x="5759060" y="2104591"/>
        <a:ext cx="2381336" cy="1485000"/>
      </dsp:txXfrm>
    </dsp:sp>
    <dsp:sp modelId="{5901F1DD-685E-4244-984D-5A2DD63A6038}">
      <dsp:nvSpPr>
        <dsp:cNvPr id="0" name=""/>
        <dsp:cNvSpPr/>
      </dsp:nvSpPr>
      <dsp:spPr>
        <a:xfrm>
          <a:off x="9021492" y="199521"/>
          <a:ext cx="1452615" cy="145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F1A76-BF26-4FF8-8053-C318D6CE8C43}">
      <dsp:nvSpPr>
        <dsp:cNvPr id="0" name=""/>
        <dsp:cNvSpPr/>
      </dsp:nvSpPr>
      <dsp:spPr>
        <a:xfrm>
          <a:off x="9331066" y="509095"/>
          <a:ext cx="833467" cy="833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6E055-D3A6-479D-B1C5-9C0F37252B99}">
      <dsp:nvSpPr>
        <dsp:cNvPr id="0" name=""/>
        <dsp:cNvSpPr/>
      </dsp:nvSpPr>
      <dsp:spPr>
        <a:xfrm>
          <a:off x="8557131" y="2104591"/>
          <a:ext cx="2381336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400" kern="1200"/>
            <a:t>Fully automated system </a:t>
          </a:r>
          <a:endParaRPr lang="en-US" sz="2400" kern="1200"/>
        </a:p>
      </dsp:txBody>
      <dsp:txXfrm>
        <a:off x="8557131" y="2104591"/>
        <a:ext cx="2381336" cy="14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9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6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4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8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1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7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6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9/28/2023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4986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u-hsR-BWdZf2nCGsF8kslslKi04M-h3j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5BB1B-7C5C-D1AE-A23B-D94955ABB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9276"/>
            <a:ext cx="4500561" cy="4259814"/>
          </a:xfrm>
        </p:spPr>
        <p:txBody>
          <a:bodyPr>
            <a:normAutofit/>
          </a:bodyPr>
          <a:lstStyle/>
          <a:p>
            <a:r>
              <a:rPr lang="en-IN" sz="6800"/>
              <a:t>Ambulance Alert System</a:t>
            </a:r>
          </a:p>
        </p:txBody>
      </p:sp>
      <p:grpSp>
        <p:nvGrpSpPr>
          <p:cNvPr id="67" name="Group 51">
            <a:extLst>
              <a:ext uri="{FF2B5EF4-FFF2-40B4-BE49-F238E27FC236}">
                <a16:creationId xmlns:a16="http://schemas.microsoft.com/office/drawing/2014/main" id="{4975C689-ED04-47EE-9DFA-90DE6B824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68" name="Oval 52">
              <a:extLst>
                <a:ext uri="{FF2B5EF4-FFF2-40B4-BE49-F238E27FC236}">
                  <a16:creationId xmlns:a16="http://schemas.microsoft.com/office/drawing/2014/main" id="{9C8B254F-50AE-43F6-B83F-91858F26E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8631972-6BE5-4A14-B012-30A7DD1A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77DF9FA-653C-4D65-B509-0B2450FBD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361EC12-DCA7-4779-A44C-53CE7F7A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black background with black text&#10;&#10;Description automatically generated">
            <a:extLst>
              <a:ext uri="{FF2B5EF4-FFF2-40B4-BE49-F238E27FC236}">
                <a16:creationId xmlns:a16="http://schemas.microsoft.com/office/drawing/2014/main" id="{C643EE55-2A31-608B-92D7-D7AA245AF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E0C03-BBED-040B-14E7-2AD5DEA0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B1FE-87BD-22BC-AD94-A74DFDDC0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61" y="2455252"/>
            <a:ext cx="5007999" cy="3786927"/>
          </a:xfrm>
        </p:spPr>
        <p:txBody>
          <a:bodyPr anchor="t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dirty="0"/>
              <a:t>According to a report published by Times of India about </a:t>
            </a:r>
            <a:r>
              <a:rPr lang="en-US" sz="1600" dirty="0">
                <a:solidFill>
                  <a:srgbClr val="FF0000"/>
                </a:solidFill>
              </a:rPr>
              <a:t>146,133</a:t>
            </a:r>
            <a:r>
              <a:rPr lang="en-US" sz="1600" dirty="0"/>
              <a:t> people were </a:t>
            </a:r>
            <a:r>
              <a:rPr lang="en-US" sz="1600" dirty="0">
                <a:solidFill>
                  <a:srgbClr val="FF0000"/>
                </a:solidFill>
              </a:rPr>
              <a:t>killed in road accidents in India in year 2016</a:t>
            </a:r>
            <a:r>
              <a:rPr lang="en-US" sz="1600" dirty="0"/>
              <a:t>.</a:t>
            </a:r>
          </a:p>
          <a:p>
            <a:pPr>
              <a:lnSpc>
                <a:spcPct val="115000"/>
              </a:lnSpc>
            </a:pPr>
            <a:r>
              <a:rPr lang="en-US" sz="1600" dirty="0"/>
              <a:t>Unfortunately, about 30% of deaths are caused due to delayed ambulance because of traffic congestion,</a:t>
            </a:r>
          </a:p>
          <a:p>
            <a:pPr>
              <a:lnSpc>
                <a:spcPct val="115000"/>
              </a:lnSpc>
            </a:pPr>
            <a:r>
              <a:rPr lang="en-US" sz="1600" dirty="0"/>
              <a:t>Also, according to another data of government </a:t>
            </a:r>
            <a:r>
              <a:rPr lang="en-US" sz="1600" dirty="0">
                <a:solidFill>
                  <a:srgbClr val="FF0000"/>
                </a:solidFill>
              </a:rPr>
              <a:t>more than 50% of heart attack case reaches hospital late</a:t>
            </a:r>
            <a:r>
              <a:rPr lang="en-US" sz="1600" dirty="0"/>
              <a:t>, Which can constitute unavailability of ambulance too but majority of it is </a:t>
            </a:r>
            <a:r>
              <a:rPr lang="en-US" sz="1600" dirty="0">
                <a:solidFill>
                  <a:srgbClr val="FF0000"/>
                </a:solidFill>
              </a:rPr>
              <a:t>due to ambulance stuck in traffic.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Picture 26" descr="Police car red lights in night time">
            <a:extLst>
              <a:ext uri="{FF2B5EF4-FFF2-40B4-BE49-F238E27FC236}">
                <a16:creationId xmlns:a16="http://schemas.microsoft.com/office/drawing/2014/main" id="{2E5907A7-B627-9271-2244-921119200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5" r="14123" b="-2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93679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F1DFD-E5F7-40C9-E16E-0C1C22F1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5125"/>
            <a:ext cx="4500562" cy="57677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Proposed Solution</a:t>
            </a:r>
          </a:p>
        </p:txBody>
      </p:sp>
      <p:pic>
        <p:nvPicPr>
          <p:cNvPr id="4" name="Content Placeholder 3" descr="A group of electronic components&#10;&#10;Description automatically generated">
            <a:extLst>
              <a:ext uri="{FF2B5EF4-FFF2-40B4-BE49-F238E27FC236}">
                <a16:creationId xmlns:a16="http://schemas.microsoft.com/office/drawing/2014/main" id="{829188A2-BF79-7DAF-7508-84AD5C216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r="14809" b="1"/>
          <a:stretch/>
        </p:blipFill>
        <p:spPr>
          <a:xfrm>
            <a:off x="7629197" y="1416607"/>
            <a:ext cx="3780736" cy="378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DA88E7-7002-2AE5-3A9F-68F251B3D332}"/>
              </a:ext>
            </a:extLst>
          </p:cNvPr>
          <p:cNvSpPr txBox="1"/>
          <p:nvPr/>
        </p:nvSpPr>
        <p:spPr>
          <a:xfrm>
            <a:off x="537657" y="2440130"/>
            <a:ext cx="611505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latin typeface="Avenir Next LT Pro (Body)"/>
                <a:cs typeface="Arial" panose="020B0604020202020204" pitchFamily="34" charset="0"/>
              </a:rPr>
              <a:t>Ambulances to have a special system which would help them to connect to the nearest traffic signal and pop up a sign on timer , To pre-inform the vehicle drivers about the upcoming ambulance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latin typeface="Avenir Next LT Pro (Body)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effectLst/>
                <a:latin typeface="Avenir Next LT Pro (Body)"/>
                <a:ea typeface="Calibri" panose="020F0502020204030204" pitchFamily="34" charset="0"/>
                <a:cs typeface="Times New Roman" panose="02020603050405020304" pitchFamily="18" charset="0"/>
              </a:rPr>
              <a:t>Ambulance Alert System Works on the principle of Radio Frequency and uses some path determination and path optimization algorithms to guide ambulance.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effectLst/>
              <a:latin typeface="Avenir Next LT Pro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>
                <a:effectLst/>
                <a:latin typeface="Avenir Next LT Pro (Body)"/>
                <a:ea typeface="Calibri" panose="020F0502020204030204" pitchFamily="34" charset="0"/>
                <a:cs typeface="Arial" panose="020B0604020202020204" pitchFamily="34" charset="0"/>
              </a:rPr>
              <a:t>Ambulance alert system will be a ready to use kit which needs only power supply which will provided by battery which will be using solar power for charging. It is a 2-part device called as transmitter and receiver.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effectLst/>
              <a:latin typeface="Avenir Next LT Pro (Body)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venir Next LT Pro (Body)"/>
                <a:ea typeface="Calibri" panose="020F0502020204030204" pitchFamily="34" charset="0"/>
                <a:cs typeface="Arial" panose="020B0604020202020204" pitchFamily="34" charset="0"/>
              </a:rPr>
              <a:t>This is our fourth patent technology; we already have 3 GRANTED INDIAN PATENTS.</a:t>
            </a:r>
            <a:endParaRPr lang="en-IN" sz="1600" b="1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venir Next LT Pro (Body)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3C24-6B13-CCA8-DD0A-0CB92E063E85}"/>
              </a:ext>
            </a:extLst>
          </p:cNvPr>
          <p:cNvSpPr txBox="1"/>
          <p:nvPr/>
        </p:nvSpPr>
        <p:spPr>
          <a:xfrm>
            <a:off x="7629197" y="5278168"/>
            <a:ext cx="378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u="sng" dirty="0">
                <a:solidFill>
                  <a:srgbClr val="FF0000"/>
                </a:solidFill>
              </a:rPr>
              <a:t>PROTOYPE 2.0 ( T.R.L 3) </a:t>
            </a:r>
          </a:p>
          <a:p>
            <a:pPr algn="ctr"/>
            <a:r>
              <a:rPr lang="en-IN" b="1" i="1" u="sng" dirty="0">
                <a:solidFill>
                  <a:srgbClr val="FF0000"/>
                </a:solidFill>
                <a:hlinkClick r:id="rId3"/>
              </a:rPr>
              <a:t>CLICK HERE </a:t>
            </a:r>
            <a:r>
              <a:rPr lang="en-IN" b="1" i="1" u="sng" dirty="0">
                <a:solidFill>
                  <a:srgbClr val="FF0000"/>
                </a:solidFill>
              </a:rPr>
              <a:t>to view  PROTOTYPE 3.0 in action.</a:t>
            </a:r>
          </a:p>
        </p:txBody>
      </p:sp>
    </p:spTree>
    <p:extLst>
      <p:ext uri="{BB962C8B-B14F-4D97-AF65-F5344CB8AC3E}">
        <p14:creationId xmlns:p14="http://schemas.microsoft.com/office/powerpoint/2010/main" val="300323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02606-B30C-F1A6-F13E-8AF5A98F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IN" dirty="0"/>
              <a:t>Working of AAS.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CCE1B-D884-76B6-168B-E639A1B1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620548"/>
            <a:ext cx="4638490" cy="3602969"/>
          </a:xfrm>
        </p:spPr>
        <p:txBody>
          <a:bodyPr anchor="t">
            <a:noAutofit/>
          </a:bodyPr>
          <a:lstStyle/>
          <a:p>
            <a:pPr>
              <a:lnSpc>
                <a:spcPct val="115000"/>
              </a:lnSpc>
            </a:pPr>
            <a:r>
              <a:rPr lang="en-IN" sz="1600" dirty="0"/>
              <a:t>Area set is taken let’s suppose of 1 km radius, The device scans traffic and whichever path is best is prompted and a green route is achieved with no or little human intervention</a:t>
            </a:r>
          </a:p>
          <a:p>
            <a:pPr>
              <a:lnSpc>
                <a:spcPct val="115000"/>
              </a:lnSpc>
            </a:pPr>
            <a:r>
              <a:rPr lang="en-IN" sz="1600" dirty="0"/>
              <a:t>If Traffic Signal has timer, then process begins, and A sign is prompted on the signal every odd second Otherwise just the A signal comes, and buzzer is blared.</a:t>
            </a:r>
          </a:p>
          <a:p>
            <a:pPr>
              <a:lnSpc>
                <a:spcPct val="115000"/>
              </a:lnSpc>
            </a:pPr>
            <a:r>
              <a:rPr lang="en-IN" sz="1600" dirty="0"/>
              <a:t>As ambulance crosses the path the system is turned back to normal</a:t>
            </a:r>
          </a:p>
        </p:txBody>
      </p:sp>
      <p:grpSp>
        <p:nvGrpSpPr>
          <p:cNvPr id="58" name="Group 49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1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52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4" descr="A blurry image of a traffic jam&#10;&#10;Description automatically generated">
            <a:extLst>
              <a:ext uri="{FF2B5EF4-FFF2-40B4-BE49-F238E27FC236}">
                <a16:creationId xmlns:a16="http://schemas.microsoft.com/office/drawing/2014/main" id="{2F19D3E6-B0E3-32A1-F50D-1327677F8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16000" contrast="9000"/>
                    </a14:imgEffect>
                  </a14:imgLayer>
                </a14:imgProps>
              </a:ext>
            </a:extLst>
          </a:blip>
          <a:srcRect l="29463" r="14287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reflection stA="45000" endPos="14000" dist="50800" dir="5400000" sy="-100000" algn="bl" rotWithShape="0"/>
            <a:softEdge rad="533400"/>
          </a:effectLst>
          <a:scene3d>
            <a:camera prst="orthographicFront"/>
            <a:lightRig rig="brightRoom" dir="t"/>
          </a:scene3d>
          <a:sp3d prstMaterial="flat"/>
        </p:spPr>
      </p:pic>
    </p:spTree>
    <p:extLst>
      <p:ext uri="{BB962C8B-B14F-4D97-AF65-F5344CB8AC3E}">
        <p14:creationId xmlns:p14="http://schemas.microsoft.com/office/powerpoint/2010/main" val="351281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AF251-98BF-3AAB-9F3C-71FEB850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Applications and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5B8B5-8020-7C7C-7AD7-5EA180BE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00" y="2295340"/>
            <a:ext cx="5256562" cy="4022660"/>
          </a:xfrm>
        </p:spPr>
        <p:txBody>
          <a:bodyPr anchor="t">
            <a:noAutofit/>
          </a:bodyPr>
          <a:lstStyle/>
          <a:p>
            <a:pPr>
              <a:lnSpc>
                <a:spcPct val="115000"/>
              </a:lnSpc>
              <a:buClr>
                <a:srgbClr val="00B050"/>
              </a:buClr>
              <a:buSzPct val="110000"/>
              <a:buFont typeface="Wingdings" panose="05000000000000000000" pitchFamily="2" charset="2"/>
              <a:buChar char="ü"/>
            </a:pPr>
            <a:r>
              <a:rPr lang="en-IN" sz="1600" dirty="0"/>
              <a:t>An easily implementable and unique solution to create a green corridor.</a:t>
            </a:r>
          </a:p>
          <a:p>
            <a:pPr>
              <a:lnSpc>
                <a:spcPct val="115000"/>
              </a:lnSpc>
              <a:buClr>
                <a:srgbClr val="00B050"/>
              </a:buClr>
              <a:buSzPct val="110000"/>
              <a:buFont typeface="Wingdings" panose="05000000000000000000" pitchFamily="2" charset="2"/>
              <a:buChar char="ü"/>
            </a:pPr>
            <a:r>
              <a:rPr lang="en-IN" sz="1600" dirty="0"/>
              <a:t>A state-of-the-art system which can be used to detect any emergency and reduce it accordingly.</a:t>
            </a:r>
          </a:p>
          <a:p>
            <a:pPr>
              <a:lnSpc>
                <a:spcPct val="115000"/>
              </a:lnSpc>
              <a:buClr>
                <a:srgbClr val="00B050"/>
              </a:buClr>
              <a:buSzPct val="110000"/>
              <a:buFont typeface="Wingdings" panose="05000000000000000000" pitchFamily="2" charset="2"/>
              <a:buChar char="ü"/>
            </a:pPr>
            <a:r>
              <a:rPr lang="en-IN" sz="1600" dirty="0"/>
              <a:t>To catastrophically reduce fatality rates in road accidents.</a:t>
            </a:r>
          </a:p>
          <a:p>
            <a:pPr>
              <a:lnSpc>
                <a:spcPct val="115000"/>
              </a:lnSpc>
              <a:buClr>
                <a:srgbClr val="00B050"/>
              </a:buClr>
              <a:buSzPct val="110000"/>
              <a:buFont typeface="Wingdings" panose="05000000000000000000" pitchFamily="2" charset="2"/>
              <a:buChar char="ü"/>
            </a:pPr>
            <a:r>
              <a:rPr lang="en-IN" sz="1600" dirty="0"/>
              <a:t>Extremely portable and economic to implement in auto manufacturing units</a:t>
            </a:r>
          </a:p>
          <a:p>
            <a:pPr>
              <a:lnSpc>
                <a:spcPct val="115000"/>
              </a:lnSpc>
            </a:pPr>
            <a:r>
              <a:rPr lang="en-IN" sz="1600" dirty="0"/>
              <a:t>To introduce a spectacular system in the realms of BS norms.</a:t>
            </a:r>
          </a:p>
          <a:p>
            <a:pPr>
              <a:lnSpc>
                <a:spcPct val="115000"/>
              </a:lnSpc>
            </a:pPr>
            <a:r>
              <a:rPr lang="en-IN" sz="1600" dirty="0"/>
              <a:t>AI Based system to detect the behaviour of serial law breakers</a:t>
            </a:r>
          </a:p>
        </p:txBody>
      </p:sp>
      <p:pic>
        <p:nvPicPr>
          <p:cNvPr id="7" name="Graphic 6" descr="Ambulance">
            <a:extLst>
              <a:ext uri="{FF2B5EF4-FFF2-40B4-BE49-F238E27FC236}">
                <a16:creationId xmlns:a16="http://schemas.microsoft.com/office/drawing/2014/main" id="{23EBF90F-4047-8799-C3ED-9C1C6660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4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93347-5ADB-484A-B747-D043C5DB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095" y="731731"/>
            <a:ext cx="3089810" cy="954267"/>
          </a:xfrm>
        </p:spPr>
        <p:txBody>
          <a:bodyPr anchor="b">
            <a:noAutofit/>
          </a:bodyPr>
          <a:lstStyle/>
          <a:p>
            <a:r>
              <a:rPr lang="en-US" dirty="0"/>
              <a:t>Usability</a:t>
            </a:r>
            <a:endParaRPr lang="en-IN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8A69450-1357-47E2-ADE3-D23B545CF9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374269"/>
              </p:ext>
            </p:extLst>
          </p:nvPr>
        </p:nvGraphicFramePr>
        <p:xfrm>
          <a:off x="545306" y="2138876"/>
          <a:ext cx="11101388" cy="3789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7270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7698931" cy="9155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12700"/>
            <a:r>
              <a:rPr lang="en-US" spc="-25" dirty="0"/>
              <a:t>Team &amp; Achievements</a:t>
            </a:r>
            <a:endParaRPr lang="en-US" dirty="0"/>
          </a:p>
        </p:txBody>
      </p:sp>
      <p:sp>
        <p:nvSpPr>
          <p:cNvPr id="46" name="object 5"/>
          <p:cNvSpPr txBox="1"/>
          <p:nvPr/>
        </p:nvSpPr>
        <p:spPr>
          <a:xfrm>
            <a:off x="572561" y="1599144"/>
            <a:ext cx="5392314" cy="4437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</a:lstStyle>
          <a:p>
            <a:pPr marR="8890">
              <a:lnSpc>
                <a:spcPct val="115000"/>
              </a:lnSpc>
              <a:spcBef>
                <a:spcPts val="335"/>
              </a:spcBef>
            </a:pPr>
            <a:r>
              <a:rPr lang="en-US" sz="1600" spc="50" dirty="0"/>
              <a:t>Our team is a perfect blend of Business x  Innovation. The innovative solutions are  developed, Henceforth the opportunities for business growth and optimization of marketing strategies leading the team’s vision are implemented.</a:t>
            </a:r>
          </a:p>
          <a:p>
            <a:pPr>
              <a:lnSpc>
                <a:spcPct val="115000"/>
              </a:lnSpc>
              <a:spcBef>
                <a:spcPts val="765"/>
              </a:spcBef>
            </a:pPr>
            <a:r>
              <a:rPr lang="en-US" sz="1600" spc="5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Previously we have developed 3 patented technologies for which we hold </a:t>
            </a:r>
            <a:r>
              <a:rPr lang="en-US" sz="1600" spc="50" dirty="0"/>
              <a:t>:-</a:t>
            </a:r>
          </a:p>
          <a:p>
            <a:pPr marL="241300" marR="5080" indent="-270000">
              <a:lnSpc>
                <a:spcPct val="115000"/>
              </a:lnSpc>
              <a:spcBef>
                <a:spcPts val="102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600" spc="50" dirty="0"/>
              <a:t>AIR 1 In Quest of SDGs (NITI Aayog, AIM)</a:t>
            </a:r>
          </a:p>
          <a:p>
            <a:pPr marL="241300" marR="5080" indent="-270000">
              <a:lnSpc>
                <a:spcPct val="115000"/>
              </a:lnSpc>
              <a:spcBef>
                <a:spcPts val="102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600" spc="50" dirty="0"/>
              <a:t>Provisionally selected for Atal New India Challenge 2.0</a:t>
            </a:r>
          </a:p>
          <a:p>
            <a:pPr marL="241300" marR="288925" indent="-270000">
              <a:lnSpc>
                <a:spcPct val="115000"/>
              </a:lnSpc>
              <a:spcBef>
                <a:spcPts val="100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600" spc="50" dirty="0"/>
              <a:t>Top 5 Chandigarh Police Hackathon (in  association with Infosys)</a:t>
            </a:r>
          </a:p>
          <a:p>
            <a:pPr marL="241300" indent="-270000">
              <a:lnSpc>
                <a:spcPct val="115000"/>
              </a:lnSpc>
              <a:spcBef>
                <a:spcPts val="73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600" spc="50" dirty="0"/>
              <a:t>Semi Finalist HUL Innovation café hackathon 2021</a:t>
            </a:r>
          </a:p>
        </p:txBody>
      </p:sp>
      <p:pic>
        <p:nvPicPr>
          <p:cNvPr id="50" name="Graphic 49" descr="Handshake">
            <a:extLst>
              <a:ext uri="{FF2B5EF4-FFF2-40B4-BE49-F238E27FC236}">
                <a16:creationId xmlns:a16="http://schemas.microsoft.com/office/drawing/2014/main" id="{C161F231-C59D-299F-9540-69CA24FA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000" y="1629000"/>
            <a:ext cx="3600000" cy="360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3E8E2"/>
      </a:lt2>
      <a:accent1>
        <a:srgbClr val="BC17D5"/>
      </a:accent1>
      <a:accent2>
        <a:srgbClr val="7F29E7"/>
      </a:accent2>
      <a:accent3>
        <a:srgbClr val="E729B1"/>
      </a:accent3>
      <a:accent4>
        <a:srgbClr val="17BE15"/>
      </a:accent4>
      <a:accent5>
        <a:srgbClr val="21BB5F"/>
      </a:accent5>
      <a:accent6>
        <a:srgbClr val="14B89B"/>
      </a:accent6>
      <a:hlink>
        <a:srgbClr val="3E9331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492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Avenir Next LT Pro (Body)</vt:lpstr>
      <vt:lpstr>Arial</vt:lpstr>
      <vt:lpstr>Avenir Next LT Pro</vt:lpstr>
      <vt:lpstr>Bell MT</vt:lpstr>
      <vt:lpstr>Wingdings</vt:lpstr>
      <vt:lpstr>GlowVTI</vt:lpstr>
      <vt:lpstr>Ambulance Alert System</vt:lpstr>
      <vt:lpstr>Problem Statement</vt:lpstr>
      <vt:lpstr>Proposed Solution</vt:lpstr>
      <vt:lpstr>Working of AAS.</vt:lpstr>
      <vt:lpstr>Applications and Features</vt:lpstr>
      <vt:lpstr>Usability</vt:lpstr>
      <vt:lpstr>Team &amp; Achievements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Ambulance Alert System</dc:title>
  <dc:creator>Shubh Sarpal</dc:creator>
  <cp:lastModifiedBy>Shubh Sarpal</cp:lastModifiedBy>
  <cp:revision>3</cp:revision>
  <dcterms:created xsi:type="dcterms:W3CDTF">2023-09-27T09:44:53Z</dcterms:created>
  <dcterms:modified xsi:type="dcterms:W3CDTF">2023-09-28T05:33:42Z</dcterms:modified>
</cp:coreProperties>
</file>